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545" r:id="rId1"/>
  </p:sldMasterIdLst>
  <p:notesMasterIdLst>
    <p:notesMasterId r:id="rId10"/>
  </p:notesMasterIdLst>
  <p:handoutMasterIdLst>
    <p:handoutMasterId r:id="rId11"/>
  </p:handoutMasterIdLst>
  <p:sldIdLst>
    <p:sldId id="256" r:id="rId2"/>
    <p:sldId id="391" r:id="rId3"/>
    <p:sldId id="394" r:id="rId4"/>
    <p:sldId id="393" r:id="rId5"/>
    <p:sldId id="392" r:id="rId6"/>
    <p:sldId id="384" r:id="rId7"/>
    <p:sldId id="348" r:id="rId8"/>
    <p:sldId id="28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initials="A" lastIdx="1" clrIdx="0">
    <p:extLst>
      <p:ext uri="{19B8F6BF-5375-455C-9EA6-DF929625EA0E}">
        <p15:presenceInfo xmlns:p15="http://schemas.microsoft.com/office/powerpoint/2012/main" userId="Ash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211A"/>
    <a:srgbClr val="CDCFD5"/>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88" autoAdjust="0"/>
    <p:restoredTop sz="95501" autoAdjust="0"/>
  </p:normalViewPr>
  <p:slideViewPr>
    <p:cSldViewPr>
      <p:cViewPr varScale="1">
        <p:scale>
          <a:sx n="86" d="100"/>
          <a:sy n="86" d="100"/>
        </p:scale>
        <p:origin x="821"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0B7777-2F56-4766-92F3-CAE736368539}" type="datetimeFigureOut">
              <a:rPr lang="en-US" smtClean="0"/>
              <a:pPr/>
              <a:t>7/13/2021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1C6ED3-F4B4-4C40-AEF5-47E5A0DBEE91}" type="slidenum">
              <a:rPr lang="en-US" smtClean="0"/>
              <a:pPr/>
              <a:t>‹N°›</a:t>
            </a:fld>
            <a:endParaRPr lang="en-US"/>
          </a:p>
        </p:txBody>
      </p:sp>
    </p:spTree>
    <p:extLst>
      <p:ext uri="{BB962C8B-B14F-4D97-AF65-F5344CB8AC3E}">
        <p14:creationId xmlns:p14="http://schemas.microsoft.com/office/powerpoint/2010/main" val="256752107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3C998A-377C-8E46-B2C8-84430B3998AC}" type="datetimeFigureOut">
              <a:rPr lang="en-US" smtClean="0"/>
              <a:pPr/>
              <a:t>7/13/2021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F7E487-D805-9C47-A3B4-9844C072324B}" type="slidenum">
              <a:rPr lang="en-US" smtClean="0"/>
              <a:pPr/>
              <a:t>‹N°›</a:t>
            </a:fld>
            <a:endParaRPr lang="en-US" dirty="0"/>
          </a:p>
        </p:txBody>
      </p:sp>
    </p:spTree>
    <p:extLst>
      <p:ext uri="{BB962C8B-B14F-4D97-AF65-F5344CB8AC3E}">
        <p14:creationId xmlns:p14="http://schemas.microsoft.com/office/powerpoint/2010/main" val="3669732215"/>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7947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7C20C7F-078A-4B84-BA37-5DADDA2B295D}" type="datetime1">
              <a:rPr lang="en-US" smtClean="0"/>
              <a:pPr/>
              <a:t>7/13/2021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9164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2A2D8-00F8-432E-BE77-B52AF4D3BD88}" type="datetime1">
              <a:rPr lang="en-US" smtClean="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88455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98231C7-F9E9-4B98-872B-1CCD8A66C4F0}" type="datetime1">
              <a:rPr lang="en-US" smtClean="0"/>
              <a:pPr/>
              <a:t>7/13/2021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71582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9F236D-C80F-4E39-905F-741DA506EC18}" type="datetime1">
              <a:rPr lang="en-US" smtClean="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8914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30F1F8-49C8-41DE-B546-16FF37FE4CAE}" type="datetime1">
              <a:rPr lang="en-US" smtClean="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588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7EEEEA4-A743-404B-BC42-2BC2672157D1}" type="datetime1">
              <a:rPr lang="en-US" smtClean="0"/>
              <a:pPr/>
              <a:t>7/13/2021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5577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DF276A-50A8-48D0-AD9D-11BC5B2C6A14}" type="datetime1">
              <a:rPr lang="en-US" smtClean="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9394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14CF49-B828-4E59-9E99-4E7D497E953B}" type="datetime1">
              <a:rPr lang="en-US" smtClean="0"/>
              <a:pPr/>
              <a:t>7/13/2021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5963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19D577-0008-4511-A5B1-2244BF8FCC97}" type="datetime1">
              <a:rPr lang="en-US" smtClean="0"/>
              <a:pPr/>
              <a:t>7/13/2021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2189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C79B5-9681-4158-A25F-3BE6D73BC0BE}" type="datetime1">
              <a:rPr lang="en-US" smtClean="0"/>
              <a:pPr/>
              <a:t>7/13/2021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1928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EF8ED63-0262-4702-BFA5-83E4601F0BE4}" type="datetime1">
              <a:rPr lang="en-US" smtClean="0"/>
              <a:pPr/>
              <a:t>7/13/2021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3181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9A13F8-0C37-43BB-89A9-BEFA68989016}" type="datetime1">
              <a:rPr lang="en-US" smtClean="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1378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B9D8E1E-C958-4F68-AD08-7B392E1BB381}" type="datetime1">
              <a:rPr lang="en-US" smtClean="0"/>
              <a:pPr/>
              <a:t>7/13/2021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25197414"/>
      </p:ext>
    </p:extLst>
  </p:cSld>
  <p:clrMap bg1="lt1" tx1="dk1" bg2="lt2" tx2="dk2" accent1="accent1" accent2="accent2" accent3="accent3" accent4="accent4" accent5="accent5" accent6="accent6" hlink="hlink" folHlink="folHlink"/>
  <p:sldLayoutIdLst>
    <p:sldLayoutId id="2147484546" r:id="rId1"/>
    <p:sldLayoutId id="2147484547" r:id="rId2"/>
    <p:sldLayoutId id="2147484548" r:id="rId3"/>
    <p:sldLayoutId id="2147484549" r:id="rId4"/>
    <p:sldLayoutId id="2147484550" r:id="rId5"/>
    <p:sldLayoutId id="2147484551" r:id="rId6"/>
    <p:sldLayoutId id="2147484552" r:id="rId7"/>
    <p:sldLayoutId id="2147484553" r:id="rId8"/>
    <p:sldLayoutId id="2147484554" r:id="rId9"/>
    <p:sldLayoutId id="2147484555" r:id="rId10"/>
    <p:sldLayoutId id="2147484556" r:id="rId11"/>
    <p:sldLayoutId id="2147484557" r:id="rId12"/>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cs-aec.ca/en/"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10820401" cy="2209800"/>
          </a:xfrm>
        </p:spPr>
        <p:txBody>
          <a:bodyPr>
            <a:normAutofit fontScale="90000"/>
          </a:bodyPr>
          <a:lstStyle/>
          <a:p>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a:br>
            <a:br>
              <a:rPr lang="en-US" sz="3200" dirty="0"/>
            </a:br>
            <a:br>
              <a:rPr lang="en-US" sz="3200" dirty="0"/>
            </a:br>
            <a:br>
              <a:rPr lang="en-US" sz="3200" dirty="0"/>
            </a:br>
            <a:r>
              <a:rPr lang="en-US" sz="3200" dirty="0"/>
              <a:t> </a:t>
            </a:r>
            <a:br>
              <a:rPr lang="en-US" sz="3200" dirty="0"/>
            </a:br>
            <a:endParaRPr lang="en-US" sz="3200" b="1" dirty="0"/>
          </a:p>
        </p:txBody>
      </p:sp>
      <p:sp>
        <p:nvSpPr>
          <p:cNvPr id="3" name="Subtitle 2"/>
          <p:cNvSpPr>
            <a:spLocks noGrp="1"/>
          </p:cNvSpPr>
          <p:nvPr>
            <p:ph type="subTitle" idx="1"/>
          </p:nvPr>
        </p:nvSpPr>
        <p:spPr>
          <a:xfrm>
            <a:off x="381000" y="1143000"/>
            <a:ext cx="11069746" cy="1676400"/>
          </a:xfrm>
        </p:spPr>
        <p:txBody>
          <a:bodyPr anchor="ctr">
            <a:noAutofit/>
          </a:bodyPr>
          <a:lstStyle/>
          <a:p>
            <a:endParaRPr lang="pt-BR" sz="1800" dirty="0">
              <a:solidFill>
                <a:schemeClr val="bg1"/>
              </a:solidFill>
            </a:endParaRPr>
          </a:p>
          <a:p>
            <a:endParaRPr lang="pt-BR" sz="1800" dirty="0">
              <a:solidFill>
                <a:schemeClr val="tx1"/>
              </a:solidFill>
            </a:endParaRPr>
          </a:p>
          <a:p>
            <a:endParaRPr lang="pt-BR" sz="1800" dirty="0">
              <a:solidFill>
                <a:schemeClr val="tx1"/>
              </a:solidFill>
            </a:endParaRPr>
          </a:p>
          <a:p>
            <a:endParaRPr lang="pt-BR" sz="1800" dirty="0">
              <a:solidFill>
                <a:schemeClr val="bg1"/>
              </a:solidFill>
            </a:endParaRPr>
          </a:p>
          <a:p>
            <a:endParaRPr lang="pt-BR" sz="1800" dirty="0">
              <a:solidFill>
                <a:schemeClr val="tx1"/>
              </a:solidFill>
            </a:endParaRPr>
          </a:p>
          <a:p>
            <a:endParaRPr lang="pt-BR" sz="1800" dirty="0">
              <a:solidFill>
                <a:schemeClr val="tx1"/>
              </a:solidFill>
            </a:endParaRPr>
          </a:p>
          <a:p>
            <a:endParaRPr lang="pt-BR" sz="3600" dirty="0">
              <a:solidFill>
                <a:schemeClr val="accent1"/>
              </a:solidFill>
            </a:endParaRPr>
          </a:p>
          <a:p>
            <a:r>
              <a:rPr lang="pt-BR" sz="3600" dirty="0">
                <a:solidFill>
                  <a:schemeClr val="accent1"/>
                </a:solidFill>
              </a:rPr>
              <a:t>Canada’s Vaccine undecided may hold key to reaching herd immunity </a:t>
            </a:r>
          </a:p>
          <a:p>
            <a:endParaRPr lang="pt-BR" sz="1800" dirty="0">
              <a:solidFill>
                <a:schemeClr val="bg1"/>
              </a:solidFill>
            </a:endParaRPr>
          </a:p>
          <a:p>
            <a:endParaRPr lang="pt-BR" sz="1800" dirty="0">
              <a:solidFill>
                <a:schemeClr val="bg1"/>
              </a:solidFill>
            </a:endParaRPr>
          </a:p>
          <a:p>
            <a:endParaRPr lang="pt-BR" sz="1800" dirty="0">
              <a:solidFill>
                <a:schemeClr val="bg1"/>
              </a:solidFill>
            </a:endParaRPr>
          </a:p>
          <a:p>
            <a:endParaRPr lang="pt-BR" sz="1800" dirty="0">
              <a:solidFill>
                <a:schemeClr val="bg1"/>
              </a:solidFill>
            </a:endParaRPr>
          </a:p>
          <a:p>
            <a:r>
              <a:rPr lang="pt-BR" sz="2000" dirty="0">
                <a:solidFill>
                  <a:schemeClr val="bg1"/>
                </a:solidFill>
              </a:rPr>
              <a:t>Jack Jedwab, President and CEO</a:t>
            </a:r>
          </a:p>
          <a:p>
            <a:r>
              <a:rPr lang="pt-BR" sz="2000" dirty="0">
                <a:solidFill>
                  <a:schemeClr val="bg1"/>
                </a:solidFill>
              </a:rPr>
              <a:t>ASSOCIATION FOR CANADIAN STUDIES (ACS)</a:t>
            </a:r>
          </a:p>
          <a:p>
            <a:r>
              <a:rPr lang="pt-BR" sz="2000" dirty="0">
                <a:solidFill>
                  <a:schemeClr val="bg1"/>
                </a:solidFill>
              </a:rPr>
              <a:t>Chair Covid-19 Social Impacts Network</a:t>
            </a:r>
          </a:p>
          <a:p>
            <a:r>
              <a:rPr lang="pt-BR" sz="2000" dirty="0">
                <a:solidFill>
                  <a:schemeClr val="bg1"/>
                </a:solidFill>
              </a:rPr>
              <a:t>July 12, 2021 </a:t>
            </a:r>
          </a:p>
        </p:txBody>
      </p:sp>
      <p:sp>
        <p:nvSpPr>
          <p:cNvPr id="20" name="Rectangle 19"/>
          <p:cNvSpPr/>
          <p:nvPr/>
        </p:nvSpPr>
        <p:spPr>
          <a:xfrm>
            <a:off x="381000" y="6019800"/>
            <a:ext cx="11430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3">
            <a:extLst>
              <a:ext uri="{FF2B5EF4-FFF2-40B4-BE49-F238E27FC236}">
                <a16:creationId xmlns:a16="http://schemas.microsoft.com/office/drawing/2014/main" id="{C0AB632C-8D9E-441F-BF25-60FE018909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6975" y="6334125"/>
            <a:ext cx="15240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484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500" dirty="0"/>
              <a:t>What drives Vaccine indecision in Canada? </a:t>
            </a:r>
          </a:p>
        </p:txBody>
      </p:sp>
      <p:sp>
        <p:nvSpPr>
          <p:cNvPr id="3" name="Content Placeholder 2"/>
          <p:cNvSpPr>
            <a:spLocks noGrp="1"/>
          </p:cNvSpPr>
          <p:nvPr>
            <p:ph idx="1"/>
          </p:nvPr>
        </p:nvSpPr>
        <p:spPr>
          <a:xfrm>
            <a:off x="381000" y="1905000"/>
            <a:ext cx="11229807" cy="4267200"/>
          </a:xfrm>
        </p:spPr>
        <p:txBody>
          <a:bodyPr>
            <a:normAutofit fontScale="25000" lnSpcReduction="20000"/>
          </a:bodyPr>
          <a:lstStyle/>
          <a:p>
            <a:endParaRPr lang="en-US" dirty="0"/>
          </a:p>
          <a:p>
            <a:endParaRPr lang="en-US" dirty="0"/>
          </a:p>
          <a:p>
            <a:pPr>
              <a:buNone/>
            </a:pPr>
            <a:r>
              <a:rPr lang="en-US" sz="5600" dirty="0">
                <a:cs typeface="Arial" pitchFamily="34" charset="0"/>
              </a:rPr>
              <a:t>      </a:t>
            </a:r>
          </a:p>
          <a:p>
            <a:pPr>
              <a:buNone/>
            </a:pPr>
            <a:r>
              <a:rPr lang="en-US" sz="5600" dirty="0">
                <a:cs typeface="Arial" pitchFamily="34" charset="0"/>
              </a:rPr>
              <a:t>             Canadians that don’t yet know whether they’ll get vaccinated may hold the key to the country attaining herd immunity. At present over one in ten Canadians say they don’t know whether they </a:t>
            </a:r>
            <a:r>
              <a:rPr lang="en-US" sz="5600" dirty="0" err="1">
                <a:cs typeface="Arial" pitchFamily="34" charset="0"/>
              </a:rPr>
              <a:t>ll</a:t>
            </a:r>
            <a:r>
              <a:rPr lang="en-US" sz="5600" dirty="0">
                <a:cs typeface="Arial" pitchFamily="34" charset="0"/>
              </a:rPr>
              <a:t> get vaccinated with a similar percentage saying they won’t get vaccinated. That which follows looks at some of the concerns that drive those who are undecided as to whether they’ll get vaccinated and compares them with those who say they intend to get vaccinated and those who at this juncture say they will not get vaccinated. It is clear that over time most Canadians who in previous surveys said they had yet to decide whether they would get vaccinated have moved into group that said they will do so. The findings analyzed here are from a Leger-ACS poll conducted via web panel with 1532 Canadians 18 years of age and over between May 7 and May 9, 2021 and while no margin of error can be associated with a non-probability sample, for comparative purposes the national sample of 1532 Canadians would have a margin of error of ±2.5%, 19 times out of 20. </a:t>
            </a:r>
          </a:p>
          <a:p>
            <a:pPr>
              <a:buNone/>
            </a:pPr>
            <a:r>
              <a:rPr lang="en-US" sz="5600" dirty="0">
                <a:solidFill>
                  <a:srgbClr val="FF0000"/>
                </a:solidFill>
                <a:cs typeface="Arial" pitchFamily="34" charset="0"/>
              </a:rPr>
              <a:t>Highlights </a:t>
            </a:r>
          </a:p>
          <a:p>
            <a:pPr>
              <a:buNone/>
            </a:pPr>
            <a:r>
              <a:rPr lang="en-US" sz="5600" dirty="0">
                <a:solidFill>
                  <a:srgbClr val="FF0000"/>
                </a:solidFill>
                <a:cs typeface="Arial" pitchFamily="34" charset="0"/>
              </a:rPr>
              <a:t>    -Just over one in four who do not intend to get vaccinated think we will reach herd immunity as do those who say they don’t know if they will get vaccinated.</a:t>
            </a:r>
          </a:p>
          <a:p>
            <a:pPr>
              <a:buNone/>
            </a:pPr>
            <a:r>
              <a:rPr lang="en-US" sz="5600" dirty="0">
                <a:solidFill>
                  <a:srgbClr val="FF0000"/>
                </a:solidFill>
                <a:cs typeface="Arial" pitchFamily="34" charset="0"/>
              </a:rPr>
              <a:t>     -Those who don’t intend to get vaccinated are the least afraid of getting COVID-19;  nearly one in two who don’t know fear getting COVID-19.</a:t>
            </a:r>
          </a:p>
          <a:p>
            <a:pPr>
              <a:buNone/>
            </a:pPr>
            <a:r>
              <a:rPr lang="en-US" sz="5600" dirty="0">
                <a:solidFill>
                  <a:srgbClr val="FF0000"/>
                </a:solidFill>
                <a:cs typeface="Arial" pitchFamily="34" charset="0"/>
              </a:rPr>
              <a:t>      -The largest plurality of Canadians who refuse to get vaccinated feel that vaccines are dangerous and should not be given; ten percent who don’t know whether they will get vaccinated think vaccines are dangerous but some 43% say they don’t know.</a:t>
            </a:r>
          </a:p>
          <a:p>
            <a:pPr>
              <a:buNone/>
            </a:pPr>
            <a:r>
              <a:rPr lang="en-US" sz="5600" dirty="0">
                <a:solidFill>
                  <a:srgbClr val="FF0000"/>
                </a:solidFill>
                <a:cs typeface="Arial" pitchFamily="34" charset="0"/>
              </a:rPr>
              <a:t>     -  A majority of Those who do not intend to get vaccinated do not trust public health officials a view held by one in three who do not know whether they will get vaccinated.</a:t>
            </a:r>
          </a:p>
          <a:p>
            <a:pPr>
              <a:buNone/>
            </a:pPr>
            <a:endParaRPr lang="en-US" sz="2900" i="1" dirty="0"/>
          </a:p>
          <a:p>
            <a:pPr>
              <a:buNone/>
            </a:pPr>
            <a:r>
              <a:rPr lang="en-US" sz="2000" dirty="0"/>
              <a:t> </a:t>
            </a:r>
            <a:r>
              <a:rPr lang="en-US" sz="2800" dirty="0"/>
              <a:t> </a:t>
            </a:r>
          </a:p>
          <a:p>
            <a:pPr>
              <a:buNone/>
            </a:pPr>
            <a:endParaRPr lang="en-US" sz="2500" dirty="0">
              <a:latin typeface="Arial" pitchFamily="34" charset="0"/>
              <a:cs typeface="Arial" pitchFamily="34" charset="0"/>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5" name="Image 3">
            <a:extLst>
              <a:ext uri="{FF2B5EF4-FFF2-40B4-BE49-F238E27FC236}">
                <a16:creationId xmlns:a16="http://schemas.microsoft.com/office/drawing/2014/main" id="{C2355E1A-E2D4-4748-861A-C4EE805B9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334125"/>
            <a:ext cx="15240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500" dirty="0"/>
              <a:t>Just over one in four who do not intend to get vaccinated think we Will reach herd immunity as do those who say they don’t know if they </a:t>
            </a:r>
            <a:r>
              <a:rPr lang="en-US" sz="2500" dirty="0" err="1"/>
              <a:t>ll</a:t>
            </a:r>
            <a:r>
              <a:rPr lang="en-US" sz="2500" dirty="0"/>
              <a:t> get vaccinated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64506868"/>
              </p:ext>
            </p:extLst>
          </p:nvPr>
        </p:nvGraphicFramePr>
        <p:xfrm>
          <a:off x="2133599" y="2514600"/>
          <a:ext cx="7924802" cy="3081692"/>
        </p:xfrm>
        <a:graphic>
          <a:graphicData uri="http://schemas.openxmlformats.org/drawingml/2006/table">
            <a:tbl>
              <a:tblPr/>
              <a:tblGrid>
                <a:gridCol w="2864528">
                  <a:extLst>
                    <a:ext uri="{9D8B030D-6E8A-4147-A177-3AD203B41FA5}">
                      <a16:colId xmlns:a16="http://schemas.microsoft.com/office/drawing/2014/main" val="20000"/>
                    </a:ext>
                  </a:extLst>
                </a:gridCol>
                <a:gridCol w="1686758">
                  <a:extLst>
                    <a:ext uri="{9D8B030D-6E8A-4147-A177-3AD203B41FA5}">
                      <a16:colId xmlns:a16="http://schemas.microsoft.com/office/drawing/2014/main" val="20001"/>
                    </a:ext>
                  </a:extLst>
                </a:gridCol>
                <a:gridCol w="1686758">
                  <a:extLst>
                    <a:ext uri="{9D8B030D-6E8A-4147-A177-3AD203B41FA5}">
                      <a16:colId xmlns:a16="http://schemas.microsoft.com/office/drawing/2014/main" val="20002"/>
                    </a:ext>
                  </a:extLst>
                </a:gridCol>
                <a:gridCol w="1686758">
                  <a:extLst>
                    <a:ext uri="{9D8B030D-6E8A-4147-A177-3AD203B41FA5}">
                      <a16:colId xmlns:a16="http://schemas.microsoft.com/office/drawing/2014/main" val="20003"/>
                    </a:ext>
                  </a:extLst>
                </a:gridCol>
              </a:tblGrid>
              <a:tr h="414693">
                <a:tc rowSpan="2">
                  <a:txBody>
                    <a:bodyPr/>
                    <a:lstStyle/>
                    <a:p>
                      <a:pPr algn="l" fontAlgn="b"/>
                      <a:r>
                        <a:rPr lang="en-US" sz="1400" b="0" i="0" u="none" strike="noStrike" dirty="0">
                          <a:solidFill>
                            <a:schemeClr val="bg1"/>
                          </a:solidFill>
                          <a:latin typeface="+mn-lt"/>
                        </a:rPr>
                        <a:t> Do you think your country will vaccinate enough people to reach herd immunity (70% of the population) by Fall 2021? Canada</a:t>
                      </a:r>
                      <a:r>
                        <a:rPr lang="en-US" sz="1400" b="0" i="0" u="none" strike="noStrike" baseline="0" dirty="0">
                          <a:solidFill>
                            <a:schemeClr val="bg1"/>
                          </a:solidFill>
                          <a:latin typeface="+mn-lt"/>
                        </a:rPr>
                        <a:t> </a:t>
                      </a:r>
                      <a:endParaRPr lang="en-US" sz="1400" b="0" i="0" u="none" strike="noStrike" dirty="0">
                        <a:solidFill>
                          <a:schemeClr val="bg1"/>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fontAlgn="b"/>
                      <a:r>
                        <a:rPr lang="en-US" sz="1400" b="0" i="0" u="none" strike="noStrike" dirty="0">
                          <a:solidFill>
                            <a:schemeClr val="bg1"/>
                          </a:solidFill>
                          <a:latin typeface="+mn-lt"/>
                        </a:rPr>
                        <a:t>Do you intend to get vaccinated?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93999">
                <a:tc vMerge="1">
                  <a:txBody>
                    <a:bodyPr/>
                    <a:lstStyle/>
                    <a:p>
                      <a:endParaRPr lang="en-US"/>
                    </a:p>
                  </a:txBody>
                  <a:tcPr/>
                </a:tc>
                <a:tc>
                  <a:txBody>
                    <a:bodyPr/>
                    <a:lstStyle/>
                    <a:p>
                      <a:pPr algn="ctr" fontAlgn="b"/>
                      <a:r>
                        <a:rPr lang="en-US" sz="1400" b="0" i="0" u="none" strike="noStrike" dirty="0">
                          <a:solidFill>
                            <a:schemeClr val="bg1"/>
                          </a:solidFill>
                          <a:latin typeface="+mn-lt"/>
                        </a:rPr>
                        <a:t>Yes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400" b="0" i="0" u="none" strike="noStrike" dirty="0">
                          <a:solidFill>
                            <a:schemeClr val="bg1"/>
                          </a:solidFill>
                          <a:latin typeface="+mn-lt"/>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400" b="0" i="0" u="none" strike="noStrike" dirty="0">
                          <a:solidFill>
                            <a:schemeClr val="bg1"/>
                          </a:solidFill>
                          <a:latin typeface="+mn-lt"/>
                        </a:rPr>
                        <a:t>I don’t know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14693">
                <a:tc>
                  <a:txBody>
                    <a:bodyPr/>
                    <a:lstStyle/>
                    <a:p>
                      <a:pPr algn="l" fontAlgn="t"/>
                      <a:r>
                        <a:rPr lang="en-US" sz="1400" b="0" i="0" u="none" strike="noStrike" dirty="0">
                          <a:solidFill>
                            <a:schemeClr val="bg1"/>
                          </a:solidFill>
                          <a:latin typeface="+mn-lt"/>
                        </a:rPr>
                        <a:t>Yes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rPr>
                        <a:t>54.7%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n-lt"/>
                        </a:rPr>
                        <a:t>27.3%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n-lt"/>
                        </a:rPr>
                        <a:t>25.9%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91656">
                <a:tc>
                  <a:txBody>
                    <a:bodyPr/>
                    <a:lstStyle/>
                    <a:p>
                      <a:pPr algn="l" fontAlgn="t"/>
                      <a:r>
                        <a:rPr lang="en-US" sz="1400" b="0" i="0" u="none" strike="noStrike" dirty="0">
                          <a:solidFill>
                            <a:schemeClr val="bg1"/>
                          </a:solidFill>
                          <a:latin typeface="+mn-lt"/>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rPr>
                        <a:t>25.3%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n-lt"/>
                        </a:rPr>
                        <a:t>44.8%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n-lt"/>
                        </a:rPr>
                        <a:t>29.9%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451958">
                <a:tc>
                  <a:txBody>
                    <a:bodyPr/>
                    <a:lstStyle/>
                    <a:p>
                      <a:pPr algn="l" fontAlgn="t"/>
                      <a:r>
                        <a:rPr lang="en-US" sz="1400" b="0" i="0" u="none" strike="noStrike" dirty="0">
                          <a:solidFill>
                            <a:schemeClr val="bg1"/>
                          </a:solidFill>
                          <a:latin typeface="+mn-lt"/>
                        </a:rPr>
                        <a:t>I don’t know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rPr>
                        <a:t>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n-lt"/>
                        </a:rPr>
                        <a:t>28.0%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n-lt"/>
                        </a:rPr>
                        <a:t>44.2%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14693">
                <a:tc>
                  <a:txBody>
                    <a:bodyPr/>
                    <a:lstStyle/>
                    <a:p>
                      <a:pPr algn="l" fontAlgn="t"/>
                      <a:r>
                        <a:rPr lang="en-US" sz="1400" b="0" i="0" u="none" strike="noStrike" dirty="0">
                          <a:solidFill>
                            <a:schemeClr val="bg1"/>
                          </a:solidFill>
                          <a:latin typeface="+mn-lt"/>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n-lt"/>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n-lt"/>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pic>
        <p:nvPicPr>
          <p:cNvPr id="6" name="Image 3">
            <a:extLst>
              <a:ext uri="{FF2B5EF4-FFF2-40B4-BE49-F238E27FC236}">
                <a16:creationId xmlns:a16="http://schemas.microsoft.com/office/drawing/2014/main" id="{3AD79661-0C89-4969-811C-533DCDA764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334125"/>
            <a:ext cx="15240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a:t>Those who don’t intend to get vaccinated are the least afraid of getting covid-19;  nearly one in two who don’t know fear getting Covid-19</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02877107"/>
              </p:ext>
            </p:extLst>
          </p:nvPr>
        </p:nvGraphicFramePr>
        <p:xfrm>
          <a:off x="2590800" y="2286000"/>
          <a:ext cx="7359020" cy="3537951"/>
        </p:xfrm>
        <a:graphic>
          <a:graphicData uri="http://schemas.openxmlformats.org/drawingml/2006/table">
            <a:tbl>
              <a:tblPr/>
              <a:tblGrid>
                <a:gridCol w="2660018">
                  <a:extLst>
                    <a:ext uri="{9D8B030D-6E8A-4147-A177-3AD203B41FA5}">
                      <a16:colId xmlns:a16="http://schemas.microsoft.com/office/drawing/2014/main" val="20000"/>
                    </a:ext>
                  </a:extLst>
                </a:gridCol>
                <a:gridCol w="1566334">
                  <a:extLst>
                    <a:ext uri="{9D8B030D-6E8A-4147-A177-3AD203B41FA5}">
                      <a16:colId xmlns:a16="http://schemas.microsoft.com/office/drawing/2014/main" val="20001"/>
                    </a:ext>
                  </a:extLst>
                </a:gridCol>
                <a:gridCol w="1566334">
                  <a:extLst>
                    <a:ext uri="{9D8B030D-6E8A-4147-A177-3AD203B41FA5}">
                      <a16:colId xmlns:a16="http://schemas.microsoft.com/office/drawing/2014/main" val="20002"/>
                    </a:ext>
                  </a:extLst>
                </a:gridCol>
                <a:gridCol w="1566334">
                  <a:extLst>
                    <a:ext uri="{9D8B030D-6E8A-4147-A177-3AD203B41FA5}">
                      <a16:colId xmlns:a16="http://schemas.microsoft.com/office/drawing/2014/main" val="20003"/>
                    </a:ext>
                  </a:extLst>
                </a:gridCol>
              </a:tblGrid>
              <a:tr h="426051">
                <a:tc rowSpan="2">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solidFill>
                          <a:latin typeface="+mn-lt"/>
                          <a:cs typeface="Arial" pitchFamily="34" charset="0"/>
                        </a:rPr>
                        <a:t> Catching COVID-19/</a:t>
                      </a:r>
                      <a:r>
                        <a:rPr lang="en-US" sz="1400" b="0" i="0" u="none" strike="noStrike" dirty="0" err="1">
                          <a:solidFill>
                            <a:schemeClr val="bg1"/>
                          </a:solidFill>
                          <a:latin typeface="+mn-lt"/>
                          <a:cs typeface="Arial" pitchFamily="34" charset="0"/>
                        </a:rPr>
                        <a:t>Coronavirus</a:t>
                      </a:r>
                      <a:r>
                        <a:rPr lang="en-US" sz="1400" b="0" i="0" u="none" strike="noStrike" dirty="0">
                          <a:solidFill>
                            <a:schemeClr val="bg1"/>
                          </a:solidFill>
                          <a:latin typeface="+mn-lt"/>
                          <a:cs typeface="Arial" pitchFamily="34" charset="0"/>
                        </a:rPr>
                        <a:t> yourself - In regard to COVID-19/</a:t>
                      </a:r>
                      <a:r>
                        <a:rPr lang="en-US" sz="1400" b="0" i="0" u="none" strike="noStrike" dirty="0" err="1">
                          <a:solidFill>
                            <a:schemeClr val="bg1"/>
                          </a:solidFill>
                          <a:latin typeface="+mn-lt"/>
                          <a:cs typeface="Arial" pitchFamily="34" charset="0"/>
                        </a:rPr>
                        <a:t>Coronavirus</a:t>
                      </a:r>
                      <a:r>
                        <a:rPr lang="en-US" sz="1400" b="0" i="0" u="none" strike="noStrike" dirty="0">
                          <a:solidFill>
                            <a:schemeClr val="bg1"/>
                          </a:solidFill>
                          <a:latin typeface="+mn-lt"/>
                          <a:cs typeface="Arial" pitchFamily="34" charset="0"/>
                        </a:rPr>
                        <a:t>, are you afraid of...? Canada</a:t>
                      </a:r>
                    </a:p>
                    <a:p>
                      <a:pPr algn="l" fontAlgn="b"/>
                      <a:endParaRPr lang="en-US" sz="1400" b="0" i="0" u="none" strike="noStrike" dirty="0">
                        <a:solidFill>
                          <a:schemeClr val="bg1"/>
                        </a:solidFill>
                        <a:latin typeface="+mn-lt"/>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fontAlgn="b"/>
                      <a:r>
                        <a:rPr lang="en-US" sz="1400" b="0" i="0" u="none" strike="noStrike" dirty="0">
                          <a:solidFill>
                            <a:schemeClr val="bg1"/>
                          </a:solidFill>
                          <a:latin typeface="+mn-lt"/>
                          <a:cs typeface="Arial" pitchFamily="34" charset="0"/>
                        </a:rPr>
                        <a:t>: Do you intend to get vaccinated?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58864">
                <a:tc vMerge="1">
                  <a:txBody>
                    <a:bodyPr/>
                    <a:lstStyle/>
                    <a:p>
                      <a:endParaRPr lang="en-US"/>
                    </a:p>
                  </a:txBody>
                  <a:tcPr/>
                </a:tc>
                <a:tc>
                  <a:txBody>
                    <a:bodyPr/>
                    <a:lstStyle/>
                    <a:p>
                      <a:pPr algn="ctr" fontAlgn="b"/>
                      <a:r>
                        <a:rPr lang="en-US" sz="1400" b="0" i="0" u="none" strike="noStrike" dirty="0">
                          <a:solidFill>
                            <a:schemeClr val="bg1"/>
                          </a:solidFill>
                          <a:latin typeface="+mn-lt"/>
                          <a:cs typeface="Arial" pitchFamily="34" charset="0"/>
                        </a:rPr>
                        <a:t>Yes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400" b="0" i="0" u="none" strike="noStrike" dirty="0">
                          <a:solidFill>
                            <a:schemeClr val="bg1"/>
                          </a:solidFill>
                          <a:latin typeface="+mn-lt"/>
                          <a:cs typeface="Arial" pitchFamily="34" charset="0"/>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400" dirty="0">
                          <a:solidFill>
                            <a:schemeClr val="bg1"/>
                          </a:solidFill>
                          <a:latin typeface="+mn-lt"/>
                          <a:cs typeface="Arial" pitchFamily="34" charset="0"/>
                        </a:rPr>
                        <a:t>I don’t know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26051">
                <a:tc>
                  <a:txBody>
                    <a:bodyPr/>
                    <a:lstStyle/>
                    <a:p>
                      <a:pPr algn="l" fontAlgn="t"/>
                      <a:r>
                        <a:rPr lang="en-US" sz="1400" b="0" i="0" u="none" strike="noStrike" dirty="0">
                          <a:solidFill>
                            <a:schemeClr val="bg1"/>
                          </a:solidFill>
                          <a:latin typeface="+mn-lt"/>
                          <a:cs typeface="Arial" pitchFamily="34" charset="0"/>
                        </a:rPr>
                        <a:t>Very afraid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cs typeface="Arial" pitchFamily="34" charset="0"/>
                        </a:rPr>
                        <a:t>25.7%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n-lt"/>
                          <a:cs typeface="Arial" pitchFamily="34" charset="0"/>
                        </a:rPr>
                        <a:t>13.0%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dirty="0">
                          <a:latin typeface="+mn-lt"/>
                          <a:cs typeface="Arial" pitchFamily="34" charset="0"/>
                        </a:rPr>
                        <a:t>18.6%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02381">
                <a:tc>
                  <a:txBody>
                    <a:bodyPr/>
                    <a:lstStyle/>
                    <a:p>
                      <a:pPr algn="l" fontAlgn="t"/>
                      <a:r>
                        <a:rPr lang="en-US" sz="1400" b="0" i="0" u="none" strike="noStrike" dirty="0">
                          <a:solidFill>
                            <a:schemeClr val="bg1"/>
                          </a:solidFill>
                          <a:latin typeface="+mn-lt"/>
                          <a:cs typeface="Arial" pitchFamily="34" charset="0"/>
                        </a:rPr>
                        <a:t>Somewhat afraid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cs typeface="Arial" pitchFamily="34" charset="0"/>
                        </a:rPr>
                        <a:t>44.5%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n-lt"/>
                          <a:cs typeface="Arial" pitchFamily="34" charset="0"/>
                        </a:rPr>
                        <a:t>18.5%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dirty="0">
                          <a:latin typeface="+mn-lt"/>
                          <a:cs typeface="Arial" pitchFamily="34" charset="0"/>
                        </a:rPr>
                        <a:t>32.8%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402381">
                <a:tc>
                  <a:txBody>
                    <a:bodyPr/>
                    <a:lstStyle/>
                    <a:p>
                      <a:pPr algn="l" fontAlgn="t"/>
                      <a:r>
                        <a:rPr lang="en-US" sz="1400" b="0" i="0" u="none" strike="noStrike" dirty="0">
                          <a:solidFill>
                            <a:schemeClr val="bg1"/>
                          </a:solidFill>
                          <a:latin typeface="+mn-lt"/>
                          <a:cs typeface="Arial" pitchFamily="34" charset="0"/>
                        </a:rPr>
                        <a:t>Not very afraid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cs typeface="Arial" pitchFamily="34" charset="0"/>
                        </a:rPr>
                        <a:t>23.4%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n-lt"/>
                          <a:cs typeface="Arial" pitchFamily="34" charset="0"/>
                        </a:rPr>
                        <a:t>24.9%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dirty="0">
                          <a:latin typeface="+mn-lt"/>
                          <a:cs typeface="Arial" pitchFamily="34" charset="0"/>
                        </a:rPr>
                        <a:t>27.8%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02381">
                <a:tc>
                  <a:txBody>
                    <a:bodyPr/>
                    <a:lstStyle/>
                    <a:p>
                      <a:pPr algn="l" fontAlgn="t"/>
                      <a:r>
                        <a:rPr lang="en-US" sz="1400" b="0" i="0" u="none" strike="noStrike" dirty="0">
                          <a:solidFill>
                            <a:schemeClr val="bg1"/>
                          </a:solidFill>
                          <a:latin typeface="+mn-lt"/>
                          <a:cs typeface="Arial" pitchFamily="34" charset="0"/>
                        </a:rPr>
                        <a:t>Not afraid at all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cs typeface="Arial" pitchFamily="34" charset="0"/>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n-lt"/>
                          <a:cs typeface="Arial" pitchFamily="34" charset="0"/>
                        </a:rPr>
                        <a:t>43.1%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dirty="0">
                          <a:latin typeface="+mn-lt"/>
                          <a:cs typeface="Arial" pitchFamily="34" charset="0"/>
                        </a:rPr>
                        <a:t>18.6%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402381">
                <a:tc>
                  <a:txBody>
                    <a:bodyPr/>
                    <a:lstStyle/>
                    <a:p>
                      <a:pPr algn="l" fontAlgn="t"/>
                      <a:r>
                        <a:rPr lang="en-US" sz="1400" b="0" i="0" u="none" strike="noStrike" dirty="0">
                          <a:solidFill>
                            <a:schemeClr val="bg1"/>
                          </a:solidFill>
                          <a:latin typeface="+mn-lt"/>
                          <a:cs typeface="Arial" pitchFamily="34" charset="0"/>
                        </a:rPr>
                        <a:t>I prefer not to answer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cs typeface="Arial"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n-lt"/>
                          <a:cs typeface="Arial"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dirty="0">
                          <a:latin typeface="+mn-lt"/>
                          <a:cs typeface="Arial"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26051">
                <a:tc>
                  <a:txBody>
                    <a:bodyPr/>
                    <a:lstStyle/>
                    <a:p>
                      <a:pPr algn="l" fontAlgn="t"/>
                      <a:r>
                        <a:rPr lang="en-US" sz="1400" b="0" i="0" u="none" strike="noStrike" dirty="0">
                          <a:solidFill>
                            <a:schemeClr val="bg1"/>
                          </a:solidFill>
                          <a:latin typeface="+mn-lt"/>
                          <a:cs typeface="Arial" pitchFamily="34" charset="0"/>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n-lt"/>
                          <a:cs typeface="Arial" pitchFamily="34" charset="0"/>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n-lt"/>
                          <a:cs typeface="Arial" pitchFamily="34" charset="0"/>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dirty="0">
                          <a:latin typeface="+mn-lt"/>
                          <a:cs typeface="Arial" pitchFamily="34" charset="0"/>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bl>
          </a:graphicData>
        </a:graphic>
      </p:graphicFrame>
      <p:pic>
        <p:nvPicPr>
          <p:cNvPr id="5" name="Image 3">
            <a:extLst>
              <a:ext uri="{FF2B5EF4-FFF2-40B4-BE49-F238E27FC236}">
                <a16:creationId xmlns:a16="http://schemas.microsoft.com/office/drawing/2014/main" id="{C786EEC2-5F35-43E6-93DF-6F0D97C67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334125"/>
            <a:ext cx="15240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1800" dirty="0"/>
              <a:t>The largest plurality of Canadians who refuse to get vaccinated feel that vaccines are dangerous and should not be given; ten percent who don’t know whether they </a:t>
            </a:r>
            <a:r>
              <a:rPr lang="en-US" sz="1800" dirty="0" err="1"/>
              <a:t>ll</a:t>
            </a:r>
            <a:r>
              <a:rPr lang="en-US" sz="1800" dirty="0"/>
              <a:t> get vaccinated think vaccines are dangerous but some 43% say they don’t know</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668522"/>
              </p:ext>
            </p:extLst>
          </p:nvPr>
        </p:nvGraphicFramePr>
        <p:xfrm>
          <a:off x="1562098" y="2514600"/>
          <a:ext cx="9067803" cy="3200399"/>
        </p:xfrm>
        <a:graphic>
          <a:graphicData uri="http://schemas.openxmlformats.org/drawingml/2006/table">
            <a:tbl>
              <a:tblPr>
                <a:tableStyleId>{E269D01E-BC32-4049-B463-5C60D7B0CCD2}</a:tableStyleId>
              </a:tblPr>
              <a:tblGrid>
                <a:gridCol w="2827021">
                  <a:extLst>
                    <a:ext uri="{9D8B030D-6E8A-4147-A177-3AD203B41FA5}">
                      <a16:colId xmlns:a16="http://schemas.microsoft.com/office/drawing/2014/main" val="20000"/>
                    </a:ext>
                  </a:extLst>
                </a:gridCol>
                <a:gridCol w="2862582">
                  <a:extLst>
                    <a:ext uri="{9D8B030D-6E8A-4147-A177-3AD203B41FA5}">
                      <a16:colId xmlns:a16="http://schemas.microsoft.com/office/drawing/2014/main" val="20001"/>
                    </a:ext>
                  </a:extLst>
                </a:gridCol>
                <a:gridCol w="1689100">
                  <a:extLst>
                    <a:ext uri="{9D8B030D-6E8A-4147-A177-3AD203B41FA5}">
                      <a16:colId xmlns:a16="http://schemas.microsoft.com/office/drawing/2014/main" val="20002"/>
                    </a:ext>
                  </a:extLst>
                </a:gridCol>
                <a:gridCol w="1689100">
                  <a:extLst>
                    <a:ext uri="{9D8B030D-6E8A-4147-A177-3AD203B41FA5}">
                      <a16:colId xmlns:a16="http://schemas.microsoft.com/office/drawing/2014/main" val="20003"/>
                    </a:ext>
                  </a:extLst>
                </a:gridCol>
              </a:tblGrid>
              <a:tr h="1238445">
                <a:tc rowSpan="2">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solidFill>
                        </a:rPr>
                        <a:t> Do you personally believe vaccines are dangerous and should not be taken or given?</a:t>
                      </a:r>
                    </a:p>
                    <a:p>
                      <a:pPr algn="l" fontAlgn="b"/>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fontAlgn="b"/>
                      <a:r>
                        <a:rPr lang="en-US" sz="1400" u="none" strike="noStrike" dirty="0">
                          <a:solidFill>
                            <a:schemeClr val="bg1"/>
                          </a:solidFill>
                        </a:rPr>
                        <a:t>When a vaccine for COVID-19 that had been approved by Health Canada becomes available to the population and it is free, do you intend to get vaccinated?</a:t>
                      </a:r>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5906">
                <a:tc vMerge="1">
                  <a:txBody>
                    <a:bodyPr/>
                    <a:lstStyle/>
                    <a:p>
                      <a:endParaRPr lang="en-US"/>
                    </a:p>
                  </a:txBody>
                  <a:tcPr/>
                </a:tc>
                <a:tc>
                  <a:txBody>
                    <a:bodyPr/>
                    <a:lstStyle/>
                    <a:p>
                      <a:pPr algn="ctr" fontAlgn="b"/>
                      <a:r>
                        <a:rPr lang="en-US" sz="1400" u="none" strike="noStrike" dirty="0">
                          <a:solidFill>
                            <a:schemeClr val="bg1"/>
                          </a:solidFill>
                        </a:rPr>
                        <a:t>Yes</a:t>
                      </a:r>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400" u="none" strike="noStrike" dirty="0">
                          <a:solidFill>
                            <a:schemeClr val="bg1"/>
                          </a:solidFill>
                        </a:rPr>
                        <a:t>No</a:t>
                      </a:r>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400" u="none" strike="noStrike" dirty="0">
                          <a:solidFill>
                            <a:schemeClr val="bg1"/>
                          </a:solidFill>
                        </a:rPr>
                        <a:t>I don’t know</a:t>
                      </a:r>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36714">
                <a:tc>
                  <a:txBody>
                    <a:bodyPr/>
                    <a:lstStyle/>
                    <a:p>
                      <a:pPr algn="l" fontAlgn="t"/>
                      <a:r>
                        <a:rPr lang="en-US" sz="1400" u="none" strike="noStrike" dirty="0">
                          <a:solidFill>
                            <a:schemeClr val="bg1"/>
                          </a:solidFill>
                        </a:rPr>
                        <a:t>Yes</a:t>
                      </a:r>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u="none" strike="noStrike" dirty="0">
                          <a:solidFill>
                            <a:schemeClr val="tx1"/>
                          </a:solidFill>
                        </a:rPr>
                        <a:t>1.6%</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u="none" strike="noStrike" dirty="0">
                          <a:solidFill>
                            <a:schemeClr val="tx1"/>
                          </a:solidFill>
                        </a:rPr>
                        <a:t>42.4%</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u="none" strike="noStrike" dirty="0">
                          <a:solidFill>
                            <a:schemeClr val="tx1"/>
                          </a:solidFill>
                        </a:rPr>
                        <a:t>10.1%</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6714">
                <a:tc>
                  <a:txBody>
                    <a:bodyPr/>
                    <a:lstStyle/>
                    <a:p>
                      <a:pPr algn="l" fontAlgn="t"/>
                      <a:r>
                        <a:rPr lang="en-US" sz="1400" u="none" strike="noStrike" dirty="0">
                          <a:solidFill>
                            <a:schemeClr val="bg1"/>
                          </a:solidFill>
                        </a:rPr>
                        <a:t>No</a:t>
                      </a:r>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u="none" strike="noStrike" dirty="0">
                          <a:solidFill>
                            <a:schemeClr val="tx1"/>
                          </a:solidFill>
                        </a:rPr>
                        <a:t>90.2%</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u="none" strike="noStrike" dirty="0">
                          <a:solidFill>
                            <a:schemeClr val="tx1"/>
                          </a:solidFill>
                        </a:rPr>
                        <a:t>39.0%</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u="none" strike="noStrike" dirty="0">
                          <a:solidFill>
                            <a:schemeClr val="tx1"/>
                          </a:solidFill>
                        </a:rPr>
                        <a:t>47.1%</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436714">
                <a:tc>
                  <a:txBody>
                    <a:bodyPr/>
                    <a:lstStyle/>
                    <a:p>
                      <a:pPr algn="l" fontAlgn="t"/>
                      <a:r>
                        <a:rPr lang="en-US" sz="1400" u="none" strike="noStrike" dirty="0">
                          <a:solidFill>
                            <a:schemeClr val="bg1"/>
                          </a:solidFill>
                        </a:rPr>
                        <a:t>I don’t know</a:t>
                      </a:r>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u="none" strike="noStrike" dirty="0">
                          <a:solidFill>
                            <a:schemeClr val="tx1"/>
                          </a:solidFill>
                        </a:rPr>
                        <a:t>8.2%</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u="none" strike="noStrike" dirty="0">
                          <a:solidFill>
                            <a:schemeClr val="tx1"/>
                          </a:solidFill>
                        </a:rPr>
                        <a:t>18.6%</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u="none" strike="noStrike" dirty="0">
                          <a:solidFill>
                            <a:schemeClr val="tx1"/>
                          </a:solidFill>
                        </a:rPr>
                        <a:t>42.8%</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5906">
                <a:tc>
                  <a:txBody>
                    <a:bodyPr/>
                    <a:lstStyle/>
                    <a:p>
                      <a:pPr algn="l" fontAlgn="t"/>
                      <a:r>
                        <a:rPr lang="en-US" sz="1400" u="none" strike="noStrike" dirty="0">
                          <a:solidFill>
                            <a:schemeClr val="bg1"/>
                          </a:solidFill>
                        </a:rPr>
                        <a:t>Total</a:t>
                      </a:r>
                      <a:endParaRPr lang="en-US" sz="1400" b="0" i="0" u="none" strike="noStrike" dirty="0">
                        <a:solidFill>
                          <a:schemeClr val="bg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u="none" strike="noStrike" dirty="0">
                          <a:solidFill>
                            <a:schemeClr val="tx1"/>
                          </a:solidFill>
                        </a:rPr>
                        <a:t>100.0%</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u="none" strike="noStrike" dirty="0">
                          <a:solidFill>
                            <a:schemeClr val="tx1"/>
                          </a:solidFill>
                        </a:rPr>
                        <a:t>100.0%</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u="none" strike="noStrike" dirty="0">
                          <a:solidFill>
                            <a:schemeClr val="tx1"/>
                          </a:solidFill>
                        </a:rPr>
                        <a:t>100.0%</a:t>
                      </a:r>
                      <a:endParaRPr lang="en-US" sz="1400" b="0" i="0" u="none" strike="noStrike" dirty="0">
                        <a:solidFill>
                          <a:schemeClr val="tx1"/>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pic>
        <p:nvPicPr>
          <p:cNvPr id="5" name="Image 3">
            <a:extLst>
              <a:ext uri="{FF2B5EF4-FFF2-40B4-BE49-F238E27FC236}">
                <a16:creationId xmlns:a16="http://schemas.microsoft.com/office/drawing/2014/main" id="{F1C44891-8DEA-4B39-AE6C-F0B2DC99F6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334125"/>
            <a:ext cx="15240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500" dirty="0"/>
              <a:t>A majority of Those who do not intend to get vaccinated do not trust public health officials a view held by one in three who do not know whether they </a:t>
            </a:r>
            <a:r>
              <a:rPr lang="en-US" sz="2500" dirty="0" err="1"/>
              <a:t>ll</a:t>
            </a:r>
            <a:r>
              <a:rPr lang="en-US" sz="2500" dirty="0"/>
              <a:t> get vaccinated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46344204"/>
              </p:ext>
            </p:extLst>
          </p:nvPr>
        </p:nvGraphicFramePr>
        <p:xfrm>
          <a:off x="1524001" y="2190453"/>
          <a:ext cx="9143998" cy="3965391"/>
        </p:xfrm>
        <a:graphic>
          <a:graphicData uri="http://schemas.openxmlformats.org/drawingml/2006/table">
            <a:tbl>
              <a:tblPr/>
              <a:tblGrid>
                <a:gridCol w="3305224">
                  <a:extLst>
                    <a:ext uri="{9D8B030D-6E8A-4147-A177-3AD203B41FA5}">
                      <a16:colId xmlns:a16="http://schemas.microsoft.com/office/drawing/2014/main" val="20000"/>
                    </a:ext>
                  </a:extLst>
                </a:gridCol>
                <a:gridCol w="1946258">
                  <a:extLst>
                    <a:ext uri="{9D8B030D-6E8A-4147-A177-3AD203B41FA5}">
                      <a16:colId xmlns:a16="http://schemas.microsoft.com/office/drawing/2014/main" val="20001"/>
                    </a:ext>
                  </a:extLst>
                </a:gridCol>
                <a:gridCol w="1946258">
                  <a:extLst>
                    <a:ext uri="{9D8B030D-6E8A-4147-A177-3AD203B41FA5}">
                      <a16:colId xmlns:a16="http://schemas.microsoft.com/office/drawing/2014/main" val="20002"/>
                    </a:ext>
                  </a:extLst>
                </a:gridCol>
                <a:gridCol w="1946258">
                  <a:extLst>
                    <a:ext uri="{9D8B030D-6E8A-4147-A177-3AD203B41FA5}">
                      <a16:colId xmlns:a16="http://schemas.microsoft.com/office/drawing/2014/main" val="20003"/>
                    </a:ext>
                  </a:extLst>
                </a:gridCol>
              </a:tblGrid>
              <a:tr h="488635">
                <a:tc rowSpan="2">
                  <a:txBody>
                    <a:bodyPr/>
                    <a:lstStyle/>
                    <a:p>
                      <a:pPr algn="l" fontAlgn="b"/>
                      <a:r>
                        <a:rPr lang="en-US" sz="1400" b="0" i="0" u="none" strike="noStrike" dirty="0">
                          <a:solidFill>
                            <a:schemeClr val="bg1"/>
                          </a:solidFill>
                          <a:latin typeface="+mj-lt"/>
                        </a:rPr>
                        <a:t> Public health officials - In regard to COVID-19/</a:t>
                      </a:r>
                      <a:r>
                        <a:rPr lang="en-US" sz="1400" b="0" i="0" u="none" strike="noStrike" dirty="0" err="1">
                          <a:solidFill>
                            <a:schemeClr val="bg1"/>
                          </a:solidFill>
                          <a:latin typeface="+mj-lt"/>
                        </a:rPr>
                        <a:t>Coronavirus</a:t>
                      </a:r>
                      <a:r>
                        <a:rPr lang="en-US" sz="1400" b="0" i="0" u="none" strike="noStrike" dirty="0">
                          <a:solidFill>
                            <a:schemeClr val="bg1"/>
                          </a:solidFill>
                          <a:latin typeface="+mj-lt"/>
                        </a:rPr>
                        <a:t>, to what extent do you  trust each of the following? Canada</a:t>
                      </a:r>
                      <a:r>
                        <a:rPr lang="en-US" sz="1400" b="0" i="0" u="none" strike="noStrike" baseline="0" dirty="0">
                          <a:solidFill>
                            <a:schemeClr val="bg1"/>
                          </a:solidFill>
                          <a:latin typeface="+mj-lt"/>
                        </a:rPr>
                        <a:t> </a:t>
                      </a:r>
                      <a:endParaRPr lang="en-US" sz="1400" b="0" i="0" u="none" strike="noStrike" dirty="0">
                        <a:solidFill>
                          <a:schemeClr val="bg1"/>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fontAlgn="b"/>
                      <a:r>
                        <a:rPr lang="en-US" sz="1400" b="0" i="0" u="none" strike="noStrike" dirty="0">
                          <a:solidFill>
                            <a:schemeClr val="bg1"/>
                          </a:solidFill>
                          <a:latin typeface="+mj-lt"/>
                        </a:rPr>
                        <a:t>Do you intend to get vaccinated?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53534">
                <a:tc vMerge="1">
                  <a:txBody>
                    <a:bodyPr/>
                    <a:lstStyle/>
                    <a:p>
                      <a:endParaRPr lang="en-US"/>
                    </a:p>
                  </a:txBody>
                  <a:tcPr/>
                </a:tc>
                <a:tc>
                  <a:txBody>
                    <a:bodyPr/>
                    <a:lstStyle/>
                    <a:p>
                      <a:pPr algn="ctr" fontAlgn="b"/>
                      <a:r>
                        <a:rPr lang="en-US" sz="1400" b="0" i="0" u="none" strike="noStrike" dirty="0">
                          <a:solidFill>
                            <a:schemeClr val="bg1"/>
                          </a:solidFill>
                          <a:latin typeface="+mj-lt"/>
                        </a:rPr>
                        <a:t>Yes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400" b="0" i="0" u="none" strike="noStrike" dirty="0">
                          <a:solidFill>
                            <a:schemeClr val="bg1"/>
                          </a:solidFill>
                          <a:latin typeface="+mj-lt"/>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1400" b="0" i="0" u="none" strike="noStrike" dirty="0">
                          <a:solidFill>
                            <a:schemeClr val="bg1"/>
                          </a:solidFill>
                          <a:latin typeface="+mj-lt"/>
                        </a:rPr>
                        <a:t>I don’t know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88635">
                <a:tc>
                  <a:txBody>
                    <a:bodyPr/>
                    <a:lstStyle/>
                    <a:p>
                      <a:pPr algn="l" fontAlgn="t"/>
                      <a:r>
                        <a:rPr lang="en-US" sz="1400" b="0" i="0" u="none" strike="noStrike" dirty="0">
                          <a:solidFill>
                            <a:schemeClr val="bg1"/>
                          </a:solidFill>
                          <a:latin typeface="+mj-lt"/>
                        </a:rPr>
                        <a:t>A lot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j-lt"/>
                        </a:rPr>
                        <a:t>47.1%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j-lt"/>
                        </a:rPr>
                        <a:t>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a:solidFill>
                            <a:srgbClr val="000000"/>
                          </a:solidFill>
                          <a:latin typeface="+mj-lt"/>
                        </a:rPr>
                        <a:t>16.8%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61488">
                <a:tc>
                  <a:txBody>
                    <a:bodyPr/>
                    <a:lstStyle/>
                    <a:p>
                      <a:pPr algn="l" fontAlgn="t"/>
                      <a:r>
                        <a:rPr lang="en-US" sz="1400" b="0" i="0" u="none" strike="noStrike" dirty="0">
                          <a:solidFill>
                            <a:schemeClr val="bg1"/>
                          </a:solidFill>
                          <a:latin typeface="+mj-lt"/>
                        </a:rPr>
                        <a:t>Somewhat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j-lt"/>
                        </a:rPr>
                        <a:t>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j-lt"/>
                        </a:rPr>
                        <a:t>35.0%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j-lt"/>
                        </a:rPr>
                        <a:t>44.4%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461488">
                <a:tc>
                  <a:txBody>
                    <a:bodyPr/>
                    <a:lstStyle/>
                    <a:p>
                      <a:pPr algn="l" fontAlgn="t"/>
                      <a:r>
                        <a:rPr lang="en-US" sz="1400" b="0" i="0" u="none" strike="noStrike" dirty="0">
                          <a:solidFill>
                            <a:schemeClr val="bg1"/>
                          </a:solidFill>
                          <a:latin typeface="+mj-lt"/>
                        </a:rPr>
                        <a:t>Not a lot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j-lt"/>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j-lt"/>
                        </a:rPr>
                        <a:t>20.6%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j-lt"/>
                        </a:rPr>
                        <a:t>24.0%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61488">
                <a:tc>
                  <a:txBody>
                    <a:bodyPr/>
                    <a:lstStyle/>
                    <a:p>
                      <a:pPr algn="l" fontAlgn="t"/>
                      <a:r>
                        <a:rPr lang="en-US" sz="1400" b="0" i="0" u="none" strike="noStrike" dirty="0">
                          <a:solidFill>
                            <a:schemeClr val="bg1"/>
                          </a:solidFill>
                          <a:latin typeface="+mj-lt"/>
                        </a:rPr>
                        <a:t>Not at all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j-lt"/>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j-lt"/>
                        </a:rPr>
                        <a:t>32.4%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j-lt"/>
                        </a:rPr>
                        <a:t>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461488">
                <a:tc>
                  <a:txBody>
                    <a:bodyPr/>
                    <a:lstStyle/>
                    <a:p>
                      <a:pPr algn="l" fontAlgn="t"/>
                      <a:r>
                        <a:rPr lang="en-US" sz="1400" b="0" i="0" u="none" strike="noStrike" dirty="0">
                          <a:solidFill>
                            <a:schemeClr val="bg1"/>
                          </a:solidFill>
                          <a:latin typeface="+mj-lt"/>
                        </a:rPr>
                        <a:t>I prefer not to answer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j-lt"/>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j-lt"/>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t"/>
                      <a:r>
                        <a:rPr lang="en-US" sz="1400" b="0" i="0" u="none" strike="noStrike" dirty="0">
                          <a:solidFill>
                            <a:srgbClr val="000000"/>
                          </a:solidFill>
                          <a:latin typeface="+mj-lt"/>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88635">
                <a:tc>
                  <a:txBody>
                    <a:bodyPr/>
                    <a:lstStyle/>
                    <a:p>
                      <a:pPr algn="l" fontAlgn="t"/>
                      <a:r>
                        <a:rPr lang="en-US" sz="1400" b="0" i="0" u="none" strike="noStrike" dirty="0">
                          <a:solidFill>
                            <a:schemeClr val="bg1"/>
                          </a:solidFill>
                          <a:latin typeface="+mj-lt"/>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t"/>
                      <a:r>
                        <a:rPr lang="en-US" sz="1400" b="0" i="0" u="none" strike="noStrike" dirty="0">
                          <a:solidFill>
                            <a:srgbClr val="000000"/>
                          </a:solidFill>
                          <a:latin typeface="+mj-lt"/>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j-lt"/>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t"/>
                      <a:r>
                        <a:rPr lang="en-US" sz="1400" b="0" i="0" u="none" strike="noStrike" dirty="0">
                          <a:solidFill>
                            <a:srgbClr val="000000"/>
                          </a:solidFill>
                          <a:latin typeface="+mj-lt"/>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bl>
          </a:graphicData>
        </a:graphic>
      </p:graphicFrame>
      <p:pic>
        <p:nvPicPr>
          <p:cNvPr id="5" name="Image 3">
            <a:extLst>
              <a:ext uri="{FF2B5EF4-FFF2-40B4-BE49-F238E27FC236}">
                <a16:creationId xmlns:a16="http://schemas.microsoft.com/office/drawing/2014/main" id="{604DAA2B-590E-4C9C-AD84-CC994A19CF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334125"/>
            <a:ext cx="15240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500" dirty="0"/>
              <a:t>Methodology </a:t>
            </a:r>
          </a:p>
        </p:txBody>
      </p:sp>
      <p:sp>
        <p:nvSpPr>
          <p:cNvPr id="3" name="Content Placeholder 2"/>
          <p:cNvSpPr>
            <a:spLocks noGrp="1"/>
          </p:cNvSpPr>
          <p:nvPr>
            <p:ph idx="1"/>
          </p:nvPr>
        </p:nvSpPr>
        <p:spPr/>
        <p:txBody>
          <a:bodyPr>
            <a:normAutofit fontScale="85000" lnSpcReduction="10000"/>
          </a:bodyPr>
          <a:lstStyle/>
          <a:p>
            <a:pPr marL="447675" indent="-447675" algn="just">
              <a:spcBef>
                <a:spcPct val="0"/>
              </a:spcBef>
              <a:spcAft>
                <a:spcPts val="300"/>
              </a:spcAft>
              <a:buClr>
                <a:schemeClr val="bg1">
                  <a:lumMod val="50000"/>
                </a:schemeClr>
              </a:buClr>
              <a:buNone/>
            </a:pPr>
            <a:r>
              <a:rPr lang="en-US" dirty="0"/>
              <a:t>       </a:t>
            </a:r>
            <a:r>
              <a:rPr lang="en-US" sz="1900" dirty="0"/>
              <a:t>Web survey using computer-assisted Web interviewing (CAWI) technology. </a:t>
            </a:r>
          </a:p>
          <a:p>
            <a:pPr marL="447675" indent="-447675" algn="just">
              <a:spcBef>
                <a:spcPct val="0"/>
              </a:spcBef>
              <a:spcAft>
                <a:spcPts val="300"/>
              </a:spcAft>
              <a:buClr>
                <a:schemeClr val="bg1">
                  <a:lumMod val="50000"/>
                </a:schemeClr>
              </a:buClr>
              <a:buFont typeface="Arial"/>
              <a:buNone/>
            </a:pPr>
            <a:r>
              <a:rPr lang="en-US" sz="1900" dirty="0"/>
              <a:t>	</a:t>
            </a:r>
          </a:p>
          <a:p>
            <a:pPr marL="447675" indent="-447675" algn="just">
              <a:spcBef>
                <a:spcPct val="0"/>
              </a:spcBef>
              <a:spcAft>
                <a:spcPts val="300"/>
              </a:spcAft>
              <a:buClr>
                <a:schemeClr val="bg1">
                  <a:lumMod val="50000"/>
                </a:schemeClr>
              </a:buClr>
              <a:buNone/>
            </a:pPr>
            <a:r>
              <a:rPr lang="en-US" sz="1900" dirty="0"/>
              <a:t>	From May 7 to May 9, 2021 some 15 Canadians were surveyed via web panel </a:t>
            </a:r>
          </a:p>
          <a:p>
            <a:pPr marL="447675" indent="-447675" algn="just">
              <a:spcBef>
                <a:spcPct val="0"/>
              </a:spcBef>
              <a:spcAft>
                <a:spcPts val="300"/>
              </a:spcAft>
              <a:buClr>
                <a:schemeClr val="bg1">
                  <a:lumMod val="50000"/>
                </a:schemeClr>
              </a:buClr>
              <a:buNone/>
            </a:pPr>
            <a:endParaRPr lang="en-US" sz="1900" dirty="0"/>
          </a:p>
          <a:p>
            <a:pPr marL="447675" indent="-447675" algn="just">
              <a:spcBef>
                <a:spcPct val="0"/>
              </a:spcBef>
              <a:spcAft>
                <a:spcPts val="300"/>
              </a:spcAft>
              <a:buClr>
                <a:schemeClr val="bg1">
                  <a:lumMod val="50000"/>
                </a:schemeClr>
              </a:buClr>
              <a:buFont typeface="Arial"/>
              <a:buNone/>
            </a:pPr>
            <a:endParaRPr lang="en-US" sz="1900" dirty="0"/>
          </a:p>
          <a:p>
            <a:pPr marL="447675" indent="-447675" algn="just">
              <a:spcBef>
                <a:spcPct val="0"/>
              </a:spcBef>
              <a:spcAft>
                <a:spcPts val="300"/>
              </a:spcAft>
              <a:buClr>
                <a:schemeClr val="bg1">
                  <a:lumMod val="50000"/>
                </a:schemeClr>
              </a:buClr>
              <a:buNone/>
            </a:pPr>
            <a:r>
              <a:rPr lang="en-US" sz="1900" dirty="0"/>
              <a:t>	Using data from the 2016 Census, results were weighted according to gender, age, mother tongue, region, education level and presence of children in the household in order to ensure a representative sample of the population. </a:t>
            </a:r>
          </a:p>
          <a:p>
            <a:pPr marL="447675" indent="-447675" algn="just">
              <a:spcBef>
                <a:spcPct val="0"/>
              </a:spcBef>
              <a:spcAft>
                <a:spcPts val="300"/>
              </a:spcAft>
              <a:buClr>
                <a:schemeClr val="bg1">
                  <a:lumMod val="50000"/>
                </a:schemeClr>
              </a:buClr>
              <a:buFont typeface="Arial"/>
              <a:buNone/>
            </a:pPr>
            <a:r>
              <a:rPr lang="en-US" sz="1900" dirty="0"/>
              <a:t>	</a:t>
            </a:r>
          </a:p>
          <a:p>
            <a:pPr marL="447675" indent="-447675" algn="just">
              <a:spcBef>
                <a:spcPct val="0"/>
              </a:spcBef>
              <a:spcAft>
                <a:spcPts val="300"/>
              </a:spcAft>
              <a:buClr>
                <a:schemeClr val="bg1">
                  <a:lumMod val="50000"/>
                </a:schemeClr>
              </a:buClr>
              <a:buNone/>
            </a:pPr>
            <a:r>
              <a:rPr lang="en-US" sz="1900" dirty="0"/>
              <a:t>	No margin of error can be associated with a non-probability sample (Web panel in this case). However for comparative purposes, a probability sample of 15 respondents would have a margin of error of ±2.52%, 19 times out of 20. </a:t>
            </a:r>
          </a:p>
          <a:p>
            <a:pPr marL="447675" indent="-447675" algn="just">
              <a:spcBef>
                <a:spcPct val="0"/>
              </a:spcBef>
              <a:spcAft>
                <a:spcPts val="300"/>
              </a:spcAft>
              <a:buClr>
                <a:schemeClr val="bg1">
                  <a:lumMod val="50000"/>
                </a:schemeClr>
              </a:buClr>
              <a:buNone/>
            </a:pPr>
            <a:endParaRPr lang="en-US" sz="1900" dirty="0"/>
          </a:p>
          <a:p>
            <a:pPr marL="447675" indent="-3175" algn="just">
              <a:spcBef>
                <a:spcPct val="0"/>
              </a:spcBef>
              <a:spcAft>
                <a:spcPts val="300"/>
              </a:spcAft>
              <a:buClr>
                <a:schemeClr val="bg1">
                  <a:lumMod val="50000"/>
                </a:schemeClr>
              </a:buClr>
              <a:buNone/>
            </a:pPr>
            <a:r>
              <a:rPr lang="en-US" sz="1900" dirty="0"/>
              <a:t>The research results presented here are in full compliance with the CRIC Public Opinion Research Standards and Disclosure Requirements.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Image 3">
            <a:extLst>
              <a:ext uri="{FF2B5EF4-FFF2-40B4-BE49-F238E27FC236}">
                <a16:creationId xmlns:a16="http://schemas.microsoft.com/office/drawing/2014/main" id="{4AEA7C04-DB18-4C56-ACC0-5CCEE8335C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334125"/>
            <a:ext cx="15240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609600"/>
            <a:ext cx="11277600" cy="281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85800" y="3962400"/>
            <a:ext cx="6705600" cy="1569660"/>
          </a:xfrm>
          <a:prstGeom prst="rect">
            <a:avLst/>
          </a:prstGeom>
        </p:spPr>
        <p:txBody>
          <a:bodyPr wrap="square">
            <a:spAutoFit/>
          </a:bodyPr>
          <a:lstStyle/>
          <a:p>
            <a:r>
              <a:rPr lang="en-US" sz="1600" dirty="0"/>
              <a:t>© 2021 Association for Canadian Studies</a:t>
            </a:r>
          </a:p>
          <a:p>
            <a:r>
              <a:rPr lang="en-US" sz="1600" dirty="0"/>
              <a:t>All Rights Reserved.</a:t>
            </a:r>
          </a:p>
          <a:p>
            <a:endParaRPr lang="en-US" sz="1600" dirty="0"/>
          </a:p>
          <a:p>
            <a:endParaRPr lang="en-US" sz="1600" b="1" dirty="0">
              <a:solidFill>
                <a:schemeClr val="accent1"/>
              </a:solidFill>
            </a:endParaRPr>
          </a:p>
          <a:p>
            <a:endParaRPr lang="en-US" sz="1600" i="1" dirty="0">
              <a:solidFill>
                <a:schemeClr val="accent1"/>
              </a:solidFill>
            </a:endParaRPr>
          </a:p>
          <a:p>
            <a:r>
              <a:rPr lang="en-US" sz="1600" dirty="0"/>
              <a:t>Created July 12, 2021 </a:t>
            </a:r>
          </a:p>
        </p:txBody>
      </p:sp>
      <p:sp>
        <p:nvSpPr>
          <p:cNvPr id="15" name="TextBox 14"/>
          <p:cNvSpPr txBox="1"/>
          <p:nvPr/>
        </p:nvSpPr>
        <p:spPr>
          <a:xfrm>
            <a:off x="9753600" y="6168299"/>
            <a:ext cx="1806351" cy="400110"/>
          </a:xfrm>
          <a:prstGeom prst="rect">
            <a:avLst/>
          </a:prstGeom>
          <a:noFill/>
        </p:spPr>
        <p:txBody>
          <a:bodyPr wrap="square" rtlCol="0">
            <a:spAutoFit/>
          </a:bodyPr>
          <a:lstStyle/>
          <a:p>
            <a:pPr algn="ctr"/>
            <a:r>
              <a:rPr lang="en-US" sz="2000" u="sng" dirty="0">
                <a:solidFill>
                  <a:schemeClr val="accent2">
                    <a:lumMod val="50000"/>
                  </a:schemeClr>
                </a:solidFill>
                <a:hlinkClick r:id="rId2"/>
              </a:rPr>
              <a:t>www.acs-aec.ca</a:t>
            </a:r>
            <a:endParaRPr lang="en-US" sz="2000" dirty="0"/>
          </a:p>
        </p:txBody>
      </p:sp>
      <p:pic>
        <p:nvPicPr>
          <p:cNvPr id="7" name="Image 3">
            <a:extLst>
              <a:ext uri="{FF2B5EF4-FFF2-40B4-BE49-F238E27FC236}">
                <a16:creationId xmlns:a16="http://schemas.microsoft.com/office/drawing/2014/main" id="{2BE15C53-5469-4998-A788-B711AEE473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75673" y="5181600"/>
            <a:ext cx="328772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941489"/>
      </p:ext>
    </p:extLst>
  </p:cSld>
  <p:clrMapOvr>
    <a:masterClrMapping/>
  </p:clrMapOvr>
</p:sld>
</file>

<file path=ppt/theme/theme1.xml><?xml version="1.0" encoding="utf-8"?>
<a:theme xmlns:a="http://schemas.openxmlformats.org/drawingml/2006/main" name="Dividend">
  <a:themeElements>
    <a:clrScheme name="Custom 5">
      <a:dk1>
        <a:sysClr val="windowText" lastClr="000000"/>
      </a:dk1>
      <a:lt1>
        <a:srgbClr val="FFFFFF"/>
      </a:lt1>
      <a:dk2>
        <a:srgbClr val="44546A"/>
      </a:dk2>
      <a:lt2>
        <a:srgbClr val="E7E6E6"/>
      </a:lt2>
      <a:accent1>
        <a:srgbClr val="A30101"/>
      </a:accent1>
      <a:accent2>
        <a:srgbClr val="8EAADB"/>
      </a:accent2>
      <a:accent3>
        <a:srgbClr val="FC3E3E"/>
      </a:accent3>
      <a:accent4>
        <a:srgbClr val="FC3E3E"/>
      </a:accent4>
      <a:accent5>
        <a:srgbClr val="4472C4"/>
      </a:accent5>
      <a:accent6>
        <a:srgbClr val="70AD47"/>
      </a:accent6>
      <a:hlink>
        <a:srgbClr val="034A90"/>
      </a:hlink>
      <a:folHlink>
        <a:srgbClr val="954F72"/>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Immigrant and Covid March 30</Template>
  <TotalTime>2929</TotalTime>
  <Words>1025</Words>
  <Application>Microsoft Office PowerPoint</Application>
  <PresentationFormat>Grand écran</PresentationFormat>
  <Paragraphs>160</Paragraphs>
  <Slides>8</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Gill Sans MT</vt:lpstr>
      <vt:lpstr>Wingdings 2</vt:lpstr>
      <vt:lpstr>Dividend</vt:lpstr>
      <vt:lpstr>                      </vt:lpstr>
      <vt:lpstr>What drives Vaccine indecision in Canada? </vt:lpstr>
      <vt:lpstr>Just over one in four who do not intend to get vaccinated think we Will reach herd immunity as do those who say they don’t know if they ll get vaccinated  </vt:lpstr>
      <vt:lpstr>Those who don’t intend to get vaccinated are the least afraid of getting covid-19;  nearly one in two who don’t know fear getting Covid-19</vt:lpstr>
      <vt:lpstr>The largest plurality of Canadians who refuse to get vaccinated feel that vaccines are dangerous and should not be given; ten percent who don’t know whether they ll get vaccinated think vaccines are dangerous but some 43% say they don’t know</vt:lpstr>
      <vt:lpstr>A majority of Those who do not intend to get vaccinated do not trust public health officials a view held by one in three who do not know whether they ll get vaccinated </vt:lpstr>
      <vt:lpstr>Methodology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Newcomers to Canada Hardest hit economically by Covid 19</dc:title>
  <dc:creator>Ashley</dc:creator>
  <cp:lastModifiedBy>Laura Aïna</cp:lastModifiedBy>
  <cp:revision>97</cp:revision>
  <dcterms:created xsi:type="dcterms:W3CDTF">2020-05-13T20:48:19Z</dcterms:created>
  <dcterms:modified xsi:type="dcterms:W3CDTF">2021-07-13T13:47:09Z</dcterms:modified>
</cp:coreProperties>
</file>